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Lst>
  <p:sldSz cy="5143500" cx="9144000"/>
  <p:notesSz cx="6858000" cy="9144000"/>
  <p:embeddedFontLst>
    <p:embeddedFont>
      <p:font typeface="Montserrat"/>
      <p:regular r:id="rId26"/>
      <p:bold r:id="rId27"/>
      <p:italic r:id="rId28"/>
      <p:boldItalic r:id="rId29"/>
    </p:embeddedFont>
    <p:embeddedFont>
      <p:font typeface="Lato"/>
      <p:regular r:id="rId30"/>
      <p:bold r:id="rId31"/>
      <p:italic r:id="rId32"/>
      <p:boldItalic r:id="rId3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Montserrat-regular.fntdata"/><Relationship Id="rId25" Type="http://schemas.openxmlformats.org/officeDocument/2006/relationships/slide" Target="slides/slide20.xml"/><Relationship Id="rId28" Type="http://schemas.openxmlformats.org/officeDocument/2006/relationships/font" Target="fonts/Montserrat-italic.fntdata"/><Relationship Id="rId27" Type="http://schemas.openxmlformats.org/officeDocument/2006/relationships/font" Target="fonts/Montserrat-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Montserrat-bold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Lato-bold.fntdata"/><Relationship Id="rId30" Type="http://schemas.openxmlformats.org/officeDocument/2006/relationships/font" Target="fonts/Lato-regular.fntdata"/><Relationship Id="rId11" Type="http://schemas.openxmlformats.org/officeDocument/2006/relationships/slide" Target="slides/slide6.xml"/><Relationship Id="rId33" Type="http://schemas.openxmlformats.org/officeDocument/2006/relationships/font" Target="fonts/Lato-boldItalic.fntdata"/><Relationship Id="rId10" Type="http://schemas.openxmlformats.org/officeDocument/2006/relationships/slide" Target="slides/slide5.xml"/><Relationship Id="rId32" Type="http://schemas.openxmlformats.org/officeDocument/2006/relationships/font" Target="fonts/Lato-italic.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2e7e6232788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2e7e6232788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2e72796cab0_1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2e72796cab0_1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2e72796cab0_1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2e72796cab0_1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2e72796cab0_1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2e72796cab0_1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273ff22717a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273ff22717a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2e72796cab0_1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2e72796cab0_1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2e72796cab0_1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2e72796cab0_1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2e72796cab0_1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2e72796cab0_1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2e7e623278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2e7e623278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2e72796cab0_1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2e72796cab0_1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2e6f332bf8f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2e6f332bf8f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2e72796cab0_1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2e72796cab0_1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2e72796cab0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2e72796cab0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273ff22717a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273ff22717a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2e6f332bf8f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2e6f332bf8f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2e72796cab0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2e72796cab0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2e72796cab0_1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2e72796cab0_1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2e72796cab0_1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2e72796cab0_1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2e72796cab0_1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2e72796cab0_1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3537150" y="1578400"/>
            <a:ext cx="5017500" cy="1578900"/>
          </a:xfrm>
          <a:prstGeom prst="rect">
            <a:avLst/>
          </a:prstGeom>
        </p:spPr>
        <p:txBody>
          <a:bodyPr anchorCtr="0" anchor="t" bIns="91425" lIns="91425" spcFirstLastPara="1" rIns="91425" wrap="square" tIns="91425">
            <a:norm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7" name="Google Shape;17;p2"/>
          <p:cNvSpPr txBox="1"/>
          <p:nvPr>
            <p:ph idx="1" type="subTitle"/>
          </p:nvPr>
        </p:nvSpPr>
        <p:spPr>
          <a:xfrm>
            <a:off x="5083950" y="3924925"/>
            <a:ext cx="34707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8" name="Google Shape;18;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5"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1"/>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1"/>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1"/>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1"/>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1"/>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1"/>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1"/>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1"/>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1"/>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1"/>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1"/>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1"/>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 name="Google Shape;125;p11"/>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rm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p:nvPr>
            <p:ph idx="1" type="body"/>
          </p:nvPr>
        </p:nvSpPr>
        <p:spPr>
          <a:xfrm>
            <a:off x="823850" y="2643124"/>
            <a:ext cx="4776000" cy="1218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27" name="Google Shape;12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8" name="Shape 128"/>
        <p:cNvGrpSpPr/>
        <p:nvPr/>
      </p:nvGrpSpPr>
      <p:grpSpPr>
        <a:xfrm>
          <a:off x="0" y="0"/>
          <a:ext cx="0" cy="0"/>
          <a:chOff x="0" y="0"/>
          <a:chExt cx="0" cy="0"/>
        </a:xfrm>
      </p:grpSpPr>
      <p:sp>
        <p:nvSpPr>
          <p:cNvPr id="129" name="Google Shape;12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 name="Google Shape;39;p3"/>
          <p:cNvSpPr txBox="1"/>
          <p:nvPr>
            <p:ph type="title"/>
          </p:nvPr>
        </p:nvSpPr>
        <p:spPr>
          <a:xfrm>
            <a:off x="823850" y="2053000"/>
            <a:ext cx="4587000" cy="11487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0" name="Google Shape;40;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6" name="Google Shape;46;p4"/>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47" name="Google Shape;47;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8"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3" name="Google Shape;53;p5"/>
          <p:cNvSpPr txBox="1"/>
          <p:nvPr>
            <p:ph idx="1" type="body"/>
          </p:nvPr>
        </p:nvSpPr>
        <p:spPr>
          <a:xfrm>
            <a:off x="1297500"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5"/>
          <p:cNvSpPr txBox="1"/>
          <p:nvPr>
            <p:ph idx="2" type="body"/>
          </p:nvPr>
        </p:nvSpPr>
        <p:spPr>
          <a:xfrm>
            <a:off x="4933221"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5" name="Google Shape;55;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6"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1" name="Google Shape;61;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2"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7"/>
          <p:cNvSpPr txBox="1"/>
          <p:nvPr>
            <p:ph type="title"/>
          </p:nvPr>
        </p:nvSpPr>
        <p:spPr>
          <a:xfrm>
            <a:off x="1297500" y="393750"/>
            <a:ext cx="3798900" cy="1493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7" name="Google Shape;67;p7"/>
          <p:cNvSpPr txBox="1"/>
          <p:nvPr>
            <p:ph idx="1" type="body"/>
          </p:nvPr>
        </p:nvSpPr>
        <p:spPr>
          <a:xfrm>
            <a:off x="1297500" y="1972550"/>
            <a:ext cx="3798900" cy="2415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8" name="Google Shape;68;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9"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8"/>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8"/>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8"/>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8"/>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8"/>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8"/>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8"/>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8"/>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 name="Google Shape;89;p8"/>
          <p:cNvSpPr txBox="1"/>
          <p:nvPr>
            <p:ph type="title"/>
          </p:nvPr>
        </p:nvSpPr>
        <p:spPr>
          <a:xfrm>
            <a:off x="823850" y="866775"/>
            <a:ext cx="4587000" cy="35211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0" name="Google Shape;90;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9"/>
          <p:cNvSpPr txBox="1"/>
          <p:nvPr>
            <p:ph type="title"/>
          </p:nvPr>
        </p:nvSpPr>
        <p:spPr>
          <a:xfrm>
            <a:off x="1297500" y="1658325"/>
            <a:ext cx="3036300" cy="17517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96" name="Google Shape;96;p9"/>
          <p:cNvSpPr txBox="1"/>
          <p:nvPr>
            <p:ph idx="1" type="subTitle"/>
          </p:nvPr>
        </p:nvSpPr>
        <p:spPr>
          <a:xfrm>
            <a:off x="1297500" y="3538000"/>
            <a:ext cx="30363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97" name="Google Shape;97;p9"/>
          <p:cNvSpPr txBox="1"/>
          <p:nvPr>
            <p:ph idx="2" type="body"/>
          </p:nvPr>
        </p:nvSpPr>
        <p:spPr>
          <a:xfrm>
            <a:off x="4648200" y="1696600"/>
            <a:ext cx="3676800" cy="234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8" name="Google Shape;98;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9"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0"/>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10"/>
          <p:cNvSpPr txBox="1"/>
          <p:nvPr>
            <p:ph idx="1" type="body"/>
          </p:nvPr>
        </p:nvSpPr>
        <p:spPr>
          <a:xfrm>
            <a:off x="812725" y="4305375"/>
            <a:ext cx="6936000" cy="523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04" name="Google Shape;104;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13"/>
          <p:cNvSpPr txBox="1"/>
          <p:nvPr>
            <p:ph type="ctrTitle"/>
          </p:nvPr>
        </p:nvSpPr>
        <p:spPr>
          <a:xfrm>
            <a:off x="3537150" y="1578400"/>
            <a:ext cx="5017500" cy="15789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Intro to Application and Cloud Security</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1111"/>
        </a:solidFill>
      </p:bgPr>
    </p:bg>
    <p:spTree>
      <p:nvGrpSpPr>
        <p:cNvPr id="186" name="Shape 186"/>
        <p:cNvGrpSpPr/>
        <p:nvPr/>
      </p:nvGrpSpPr>
      <p:grpSpPr>
        <a:xfrm>
          <a:off x="0" y="0"/>
          <a:ext cx="0" cy="0"/>
          <a:chOff x="0" y="0"/>
          <a:chExt cx="0" cy="0"/>
        </a:xfrm>
      </p:grpSpPr>
      <p:pic>
        <p:nvPicPr>
          <p:cNvPr id="187" name="Google Shape;187;p22"/>
          <p:cNvPicPr preferRelativeResize="0"/>
          <p:nvPr/>
        </p:nvPicPr>
        <p:blipFill>
          <a:blip r:embed="rId3">
            <a:alphaModFix/>
          </a:blip>
          <a:stretch>
            <a:fillRect/>
          </a:stretch>
        </p:blipFill>
        <p:spPr>
          <a:xfrm>
            <a:off x="71438" y="0"/>
            <a:ext cx="9001126" cy="514350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23"/>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Attack surface (Continued)</a:t>
            </a:r>
            <a:endParaRPr/>
          </a:p>
        </p:txBody>
      </p:sp>
      <p:sp>
        <p:nvSpPr>
          <p:cNvPr id="193" name="Google Shape;193;p23"/>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Physical Attack Surface:</a:t>
            </a:r>
            <a:endParaRPr/>
          </a:p>
          <a:p>
            <a:pPr indent="-311150" lvl="0" marL="457200" rtl="0" algn="l">
              <a:spcBef>
                <a:spcPts val="1200"/>
              </a:spcBef>
              <a:spcAft>
                <a:spcPts val="0"/>
              </a:spcAft>
              <a:buSzPts val="1300"/>
              <a:buChar char="●"/>
            </a:pPr>
            <a:r>
              <a:rPr lang="en"/>
              <a:t>Hardware: Physical devices such as servers, workstations, and network devices.</a:t>
            </a:r>
            <a:endParaRPr/>
          </a:p>
          <a:p>
            <a:pPr indent="-311150" lvl="0" marL="457200" rtl="0" algn="l">
              <a:spcBef>
                <a:spcPts val="0"/>
              </a:spcBef>
              <a:spcAft>
                <a:spcPts val="0"/>
              </a:spcAft>
              <a:buSzPts val="1300"/>
              <a:buChar char="●"/>
            </a:pPr>
            <a:r>
              <a:rPr lang="en"/>
              <a:t>Peripheral Devices: USB drives, external hard drives, and other devices that can be connected to the system.</a:t>
            </a:r>
            <a:endParaRPr/>
          </a:p>
          <a:p>
            <a:pPr indent="-311150" lvl="0" marL="457200" rtl="0" algn="l">
              <a:spcBef>
                <a:spcPts val="0"/>
              </a:spcBef>
              <a:spcAft>
                <a:spcPts val="0"/>
              </a:spcAft>
              <a:buSzPts val="1300"/>
              <a:buChar char="●"/>
            </a:pPr>
            <a:r>
              <a:rPr lang="en"/>
              <a:t>Facilities: Data centers, office spaces, and any location where hardware is stored.</a:t>
            </a:r>
            <a:endParaRPr/>
          </a:p>
          <a:p>
            <a:pPr indent="0" lvl="0" marL="0" rtl="0" algn="l">
              <a:spcBef>
                <a:spcPts val="1200"/>
              </a:spcBef>
              <a:spcAft>
                <a:spcPts val="0"/>
              </a:spcAft>
              <a:buNone/>
            </a:pPr>
            <a:r>
              <a:rPr lang="en"/>
              <a:t>Human Attack Surface:</a:t>
            </a:r>
            <a:endParaRPr/>
          </a:p>
          <a:p>
            <a:pPr indent="-311150" lvl="0" marL="457200" rtl="0" algn="l">
              <a:spcBef>
                <a:spcPts val="1200"/>
              </a:spcBef>
              <a:spcAft>
                <a:spcPts val="0"/>
              </a:spcAft>
              <a:buSzPts val="1300"/>
              <a:buChar char="●"/>
            </a:pPr>
            <a:r>
              <a:rPr lang="en"/>
              <a:t>Employees and Contractors: Potential insider threats, both malicious and accidental.</a:t>
            </a:r>
            <a:endParaRPr/>
          </a:p>
          <a:p>
            <a:pPr indent="-311150" lvl="0" marL="457200" rtl="0" algn="l">
              <a:spcBef>
                <a:spcPts val="0"/>
              </a:spcBef>
              <a:spcAft>
                <a:spcPts val="0"/>
              </a:spcAft>
              <a:buSzPts val="1300"/>
              <a:buChar char="●"/>
            </a:pPr>
            <a:r>
              <a:rPr lang="en"/>
              <a:t>Social Engineering: Techniques like phishing that trick individuals into divulging sensitive information or granting access.</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24"/>
          <p:cNvSpPr txBox="1"/>
          <p:nvPr>
            <p:ph type="title"/>
          </p:nvPr>
        </p:nvSpPr>
        <p:spPr>
          <a:xfrm>
            <a:off x="823850" y="866775"/>
            <a:ext cx="4587000" cy="3521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Questions?</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2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Firewalls</a:t>
            </a:r>
            <a:endParaRPr/>
          </a:p>
        </p:txBody>
      </p:sp>
      <p:sp>
        <p:nvSpPr>
          <p:cNvPr id="204" name="Google Shape;204;p25"/>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Firewalls are security devices or software applications that monitor and control incoming and outgoing network traffic based on predetermined security rules. They act as a barrier between trusted internal networks and untrusted external networks, such as the internet.</a:t>
            </a:r>
            <a:endParaRPr/>
          </a:p>
          <a:p>
            <a:pPr indent="0" lvl="0" marL="0" rtl="0" algn="l">
              <a:spcBef>
                <a:spcPts val="1200"/>
              </a:spcBef>
              <a:spcAft>
                <a:spcPts val="0"/>
              </a:spcAft>
              <a:buNone/>
            </a:pPr>
            <a:r>
              <a:rPr lang="en"/>
              <a:t>Examples:</a:t>
            </a:r>
            <a:endParaRPr/>
          </a:p>
          <a:p>
            <a:pPr indent="-311150" lvl="0" marL="457200" rtl="0" algn="l">
              <a:spcBef>
                <a:spcPts val="1200"/>
              </a:spcBef>
              <a:spcAft>
                <a:spcPts val="0"/>
              </a:spcAft>
              <a:buSzPts val="1300"/>
              <a:buChar char="●"/>
            </a:pPr>
            <a:r>
              <a:rPr lang="en"/>
              <a:t>Hardware Firewalls: Physical devices that filter traffic between networks.</a:t>
            </a:r>
            <a:endParaRPr/>
          </a:p>
          <a:p>
            <a:pPr indent="-311150" lvl="0" marL="457200" rtl="0" algn="l">
              <a:spcBef>
                <a:spcPts val="0"/>
              </a:spcBef>
              <a:spcAft>
                <a:spcPts val="0"/>
              </a:spcAft>
              <a:buSzPts val="1300"/>
              <a:buChar char="●"/>
            </a:pPr>
            <a:r>
              <a:rPr lang="en"/>
              <a:t>Software Firewalls: Applications installed on individual devices to control traffic to and from those devices.</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pic>
        <p:nvPicPr>
          <p:cNvPr id="205" name="Google Shape;205;p25"/>
          <p:cNvPicPr preferRelativeResize="0"/>
          <p:nvPr/>
        </p:nvPicPr>
        <p:blipFill>
          <a:blip r:embed="rId3">
            <a:alphaModFix/>
          </a:blip>
          <a:stretch>
            <a:fillRect/>
          </a:stretch>
        </p:blipFill>
        <p:spPr>
          <a:xfrm>
            <a:off x="3872875" y="3465000"/>
            <a:ext cx="4463524" cy="14916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2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Firewall - Maybe a better analogy</a:t>
            </a:r>
            <a:endParaRPr/>
          </a:p>
        </p:txBody>
      </p:sp>
      <p:pic>
        <p:nvPicPr>
          <p:cNvPr id="211" name="Google Shape;211;p26"/>
          <p:cNvPicPr preferRelativeResize="0"/>
          <p:nvPr/>
        </p:nvPicPr>
        <p:blipFill>
          <a:blip r:embed="rId3">
            <a:alphaModFix/>
          </a:blip>
          <a:stretch>
            <a:fillRect/>
          </a:stretch>
        </p:blipFill>
        <p:spPr>
          <a:xfrm>
            <a:off x="1653188" y="1307850"/>
            <a:ext cx="6277066" cy="353084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27"/>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Virtual Private Clouds (VPCs)</a:t>
            </a:r>
            <a:endParaRPr/>
          </a:p>
        </p:txBody>
      </p:sp>
      <p:sp>
        <p:nvSpPr>
          <p:cNvPr id="217" name="Google Shape;217;p27"/>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SzPts val="935"/>
              <a:buNone/>
            </a:pPr>
            <a:r>
              <a:rPr lang="en" sz="1305"/>
              <a:t>Virtual Private Clouds (VPCs) are isolated virtual networks within a public cloud infrastructure. They provide a private environment where organizations can deploy resources like virtual machines (VMs), storage, and databases, with control over network configuration and security.</a:t>
            </a:r>
            <a:endParaRPr sz="1305"/>
          </a:p>
          <a:p>
            <a:pPr indent="0" lvl="0" marL="0" rtl="0" algn="l">
              <a:lnSpc>
                <a:spcPct val="95000"/>
              </a:lnSpc>
              <a:spcBef>
                <a:spcPts val="1200"/>
              </a:spcBef>
              <a:spcAft>
                <a:spcPts val="0"/>
              </a:spcAft>
              <a:buSzPts val="935"/>
              <a:buNone/>
            </a:pPr>
            <a:r>
              <a:rPr lang="en" sz="1305"/>
              <a:t>Benefits:</a:t>
            </a:r>
            <a:endParaRPr sz="1305"/>
          </a:p>
          <a:p>
            <a:pPr indent="-311467" lvl="0" marL="457200" rtl="0" algn="l">
              <a:lnSpc>
                <a:spcPct val="95000"/>
              </a:lnSpc>
              <a:spcBef>
                <a:spcPts val="1200"/>
              </a:spcBef>
              <a:spcAft>
                <a:spcPts val="0"/>
              </a:spcAft>
              <a:buSzPts val="1305"/>
              <a:buChar char="●"/>
            </a:pPr>
            <a:r>
              <a:rPr lang="en" sz="1305"/>
              <a:t>Isolation: VPCs provide logical isolation from other virtual networks in the same cloud, ensuring secure and private communication.</a:t>
            </a:r>
            <a:endParaRPr sz="1305"/>
          </a:p>
          <a:p>
            <a:pPr indent="-311467" lvl="0" marL="457200" rtl="0" algn="l">
              <a:lnSpc>
                <a:spcPct val="95000"/>
              </a:lnSpc>
              <a:spcBef>
                <a:spcPts val="0"/>
              </a:spcBef>
              <a:spcAft>
                <a:spcPts val="0"/>
              </a:spcAft>
              <a:buSzPts val="1305"/>
              <a:buChar char="●"/>
            </a:pPr>
            <a:r>
              <a:rPr lang="en" sz="1305"/>
              <a:t>Subnetting:  VPCs can be divided into subnets, allowing segmentation of network resources for better organization and security.</a:t>
            </a:r>
            <a:endParaRPr sz="1305"/>
          </a:p>
          <a:p>
            <a:pPr indent="-311467" lvl="0" marL="457200" rtl="0" algn="l">
              <a:lnSpc>
                <a:spcPct val="95000"/>
              </a:lnSpc>
              <a:spcBef>
                <a:spcPts val="0"/>
              </a:spcBef>
              <a:spcAft>
                <a:spcPts val="0"/>
              </a:spcAft>
              <a:buSzPts val="1305"/>
              <a:buChar char="●"/>
            </a:pPr>
            <a:r>
              <a:rPr lang="en" sz="1305"/>
              <a:t>Customizable Network Configuration: Users can configure IP address ranges, route tables, and network gateways.</a:t>
            </a:r>
            <a:endParaRPr sz="1305"/>
          </a:p>
          <a:p>
            <a:pPr indent="-311467" lvl="0" marL="457200" rtl="0" algn="l">
              <a:lnSpc>
                <a:spcPct val="95000"/>
              </a:lnSpc>
              <a:spcBef>
                <a:spcPts val="0"/>
              </a:spcBef>
              <a:spcAft>
                <a:spcPts val="0"/>
              </a:spcAft>
              <a:buSzPts val="1305"/>
              <a:buChar char="●"/>
            </a:pPr>
            <a:r>
              <a:rPr lang="en" sz="1305"/>
              <a:t>Security Controls: Security groups and network access control lists (ACLs) to control inbound and outbound traffic at the instance and subnet levels.</a:t>
            </a:r>
            <a:endParaRPr sz="1305"/>
          </a:p>
          <a:p>
            <a:pPr indent="-311467" lvl="0" marL="457200" rtl="0" algn="l">
              <a:lnSpc>
                <a:spcPct val="95000"/>
              </a:lnSpc>
              <a:spcBef>
                <a:spcPts val="0"/>
              </a:spcBef>
              <a:spcAft>
                <a:spcPts val="0"/>
              </a:spcAft>
              <a:buSzPts val="1305"/>
              <a:buChar char="●"/>
            </a:pPr>
            <a:r>
              <a:rPr lang="en" sz="1305"/>
              <a:t>Elasticity: Resources in a VPC can be scaled up or down according to demand, offering flexibility and cost efficiency.</a:t>
            </a:r>
            <a:endParaRPr sz="1305"/>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28"/>
          <p:cNvSpPr txBox="1"/>
          <p:nvPr>
            <p:ph type="title"/>
          </p:nvPr>
        </p:nvSpPr>
        <p:spPr>
          <a:xfrm>
            <a:off x="823850" y="866775"/>
            <a:ext cx="4587000" cy="3521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Questions?</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29"/>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General</a:t>
            </a:r>
            <a:r>
              <a:rPr lang="en"/>
              <a:t> Guidelines</a:t>
            </a:r>
            <a:endParaRPr/>
          </a:p>
        </p:txBody>
      </p:sp>
      <p:sp>
        <p:nvSpPr>
          <p:cNvPr id="228" name="Google Shape;228;p29"/>
          <p:cNvSpPr txBox="1"/>
          <p:nvPr>
            <p:ph idx="1" type="body"/>
          </p:nvPr>
        </p:nvSpPr>
        <p:spPr>
          <a:xfrm>
            <a:off x="1247025" y="992550"/>
            <a:ext cx="7038900" cy="29112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SzPts val="1700"/>
              <a:buChar char="●"/>
            </a:pPr>
            <a:r>
              <a:rPr lang="en" sz="1700"/>
              <a:t>Least privilege or deny by default</a:t>
            </a:r>
            <a:endParaRPr sz="1700"/>
          </a:p>
          <a:p>
            <a:pPr indent="-336550" lvl="0" marL="457200" rtl="0" algn="l">
              <a:spcBef>
                <a:spcPts val="0"/>
              </a:spcBef>
              <a:spcAft>
                <a:spcPts val="0"/>
              </a:spcAft>
              <a:buSzPts val="1700"/>
              <a:buChar char="●"/>
            </a:pPr>
            <a:r>
              <a:rPr lang="en" sz="1700"/>
              <a:t>Never trust input, even if it comes from you.</a:t>
            </a:r>
            <a:endParaRPr sz="1700"/>
          </a:p>
          <a:p>
            <a:pPr indent="-336550" lvl="2" marL="1371600" rtl="0" algn="l">
              <a:spcBef>
                <a:spcPts val="0"/>
              </a:spcBef>
              <a:spcAft>
                <a:spcPts val="0"/>
              </a:spcAft>
              <a:buSzPts val="1700"/>
              <a:buChar char="■"/>
            </a:pPr>
            <a:r>
              <a:rPr lang="en" sz="1700"/>
              <a:t>Bill Joy and the letter k</a:t>
            </a:r>
            <a:endParaRPr sz="1700"/>
          </a:p>
          <a:p>
            <a:pPr indent="-323850" lvl="1" marL="914400" rtl="0" algn="l">
              <a:spcBef>
                <a:spcPts val="0"/>
              </a:spcBef>
              <a:spcAft>
                <a:spcPts val="0"/>
              </a:spcAft>
              <a:buSzPts val="1500"/>
              <a:buChar char="○"/>
            </a:pPr>
            <a:r>
              <a:rPr lang="en" sz="1500"/>
              <a:t>URL parameters</a:t>
            </a:r>
            <a:endParaRPr sz="1500"/>
          </a:p>
          <a:p>
            <a:pPr indent="-323850" lvl="1" marL="914400" rtl="0" algn="l">
              <a:spcBef>
                <a:spcPts val="0"/>
              </a:spcBef>
              <a:spcAft>
                <a:spcPts val="0"/>
              </a:spcAft>
              <a:buSzPts val="1500"/>
              <a:buChar char="○"/>
            </a:pPr>
            <a:r>
              <a:rPr lang="en" sz="1500"/>
              <a:t>Form Inputs</a:t>
            </a:r>
            <a:endParaRPr sz="1500"/>
          </a:p>
          <a:p>
            <a:pPr indent="-323850" lvl="1" marL="914400" rtl="0" algn="l">
              <a:spcBef>
                <a:spcPts val="0"/>
              </a:spcBef>
              <a:spcAft>
                <a:spcPts val="0"/>
              </a:spcAft>
              <a:buSzPts val="1500"/>
              <a:buChar char="○"/>
            </a:pPr>
            <a:r>
              <a:rPr lang="en" sz="1500"/>
              <a:t>API posts</a:t>
            </a:r>
            <a:endParaRPr sz="1500"/>
          </a:p>
          <a:p>
            <a:pPr indent="-336550" lvl="0" marL="457200" rtl="0" algn="l">
              <a:spcBef>
                <a:spcPts val="0"/>
              </a:spcBef>
              <a:spcAft>
                <a:spcPts val="0"/>
              </a:spcAft>
              <a:buSzPts val="1700"/>
              <a:buChar char="●"/>
            </a:pPr>
            <a:r>
              <a:rPr lang="en" sz="1700"/>
              <a:t>If it’s on the browser (front end code) it is visible </a:t>
            </a:r>
            <a:r>
              <a:rPr lang="en" sz="1700"/>
              <a:t>by</a:t>
            </a:r>
            <a:r>
              <a:rPr lang="en" sz="1700"/>
              <a:t> everyone.</a:t>
            </a:r>
            <a:endParaRPr sz="1700"/>
          </a:p>
          <a:p>
            <a:pPr indent="-336550" lvl="0" marL="457200" rtl="0" algn="l">
              <a:spcBef>
                <a:spcPts val="0"/>
              </a:spcBef>
              <a:spcAft>
                <a:spcPts val="0"/>
              </a:spcAft>
              <a:buSzPts val="1700"/>
              <a:buChar char="●"/>
            </a:pPr>
            <a:r>
              <a:rPr lang="en" sz="1700"/>
              <a:t>Mask sensitive information on output</a:t>
            </a:r>
            <a:endParaRPr sz="1700"/>
          </a:p>
          <a:p>
            <a:pPr indent="-336550" lvl="0" marL="457200" rtl="0" algn="l">
              <a:spcBef>
                <a:spcPts val="0"/>
              </a:spcBef>
              <a:spcAft>
                <a:spcPts val="0"/>
              </a:spcAft>
              <a:buSzPts val="1700"/>
              <a:buChar char="●"/>
            </a:pPr>
            <a:r>
              <a:rPr lang="en" sz="1700"/>
              <a:t>Outputs derived from inputs should not be executable. “Escape” output</a:t>
            </a:r>
            <a:endParaRPr sz="1700"/>
          </a:p>
          <a:p>
            <a:pPr indent="-336550" lvl="0" marL="457200" rtl="0" algn="l">
              <a:spcBef>
                <a:spcPts val="0"/>
              </a:spcBef>
              <a:spcAft>
                <a:spcPts val="0"/>
              </a:spcAft>
              <a:buSzPts val="1700"/>
              <a:buChar char="●"/>
            </a:pPr>
            <a:r>
              <a:rPr lang="en" sz="1700"/>
              <a:t>Never share credentials</a:t>
            </a:r>
            <a:endParaRPr sz="1700"/>
          </a:p>
          <a:p>
            <a:pPr indent="-336550" lvl="0" marL="457200" rtl="0" algn="l">
              <a:spcBef>
                <a:spcPts val="0"/>
              </a:spcBef>
              <a:spcAft>
                <a:spcPts val="0"/>
              </a:spcAft>
              <a:buSzPts val="1700"/>
              <a:buChar char="●"/>
            </a:pPr>
            <a:r>
              <a:rPr lang="en" sz="1700"/>
              <a:t>Never keep credentials in code</a:t>
            </a:r>
            <a:endParaRPr sz="17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30"/>
          <p:cNvSpPr txBox="1"/>
          <p:nvPr>
            <p:ph type="title"/>
          </p:nvPr>
        </p:nvSpPr>
        <p:spPr>
          <a:xfrm>
            <a:off x="1297500" y="393750"/>
            <a:ext cx="70389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The </a:t>
            </a:r>
            <a:r>
              <a:rPr lang="en"/>
              <a:t>Open Worldwide Application Security Project (OWASP)</a:t>
            </a:r>
            <a:endParaRPr/>
          </a:p>
        </p:txBody>
      </p:sp>
      <p:sp>
        <p:nvSpPr>
          <p:cNvPr id="234" name="Google Shape;234;p30"/>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600"/>
              <a:t>OWASP is a nonprofit foundation that works to improve the security of software. Our programming includes:</a:t>
            </a:r>
            <a:endParaRPr sz="1600"/>
          </a:p>
          <a:p>
            <a:pPr indent="-330200" lvl="0" marL="457200" rtl="0" algn="l">
              <a:spcBef>
                <a:spcPts val="1200"/>
              </a:spcBef>
              <a:spcAft>
                <a:spcPts val="0"/>
              </a:spcAft>
              <a:buSzPts val="1600"/>
              <a:buChar char="●"/>
            </a:pPr>
            <a:r>
              <a:rPr lang="en" sz="1600"/>
              <a:t>Community-led open source projects including code, documentation, and standards</a:t>
            </a:r>
            <a:endParaRPr sz="1600"/>
          </a:p>
          <a:p>
            <a:pPr indent="-330200" lvl="0" marL="457200" rtl="0" algn="l">
              <a:spcBef>
                <a:spcPts val="0"/>
              </a:spcBef>
              <a:spcAft>
                <a:spcPts val="0"/>
              </a:spcAft>
              <a:buSzPts val="1600"/>
              <a:buChar char="●"/>
            </a:pPr>
            <a:r>
              <a:rPr lang="en" sz="1600"/>
              <a:t>Over 250+ local chapters worldwide</a:t>
            </a:r>
            <a:endParaRPr sz="1600"/>
          </a:p>
          <a:p>
            <a:pPr indent="-330200" lvl="0" marL="457200" rtl="0" algn="l">
              <a:spcBef>
                <a:spcPts val="0"/>
              </a:spcBef>
              <a:spcAft>
                <a:spcPts val="0"/>
              </a:spcAft>
              <a:buSzPts val="1600"/>
              <a:buChar char="●"/>
            </a:pPr>
            <a:r>
              <a:rPr lang="en" sz="1600"/>
              <a:t>Tens of thousands of members</a:t>
            </a:r>
            <a:endParaRPr sz="1600"/>
          </a:p>
          <a:p>
            <a:pPr indent="-330200" lvl="0" marL="457200" rtl="0" algn="l">
              <a:spcBef>
                <a:spcPts val="0"/>
              </a:spcBef>
              <a:spcAft>
                <a:spcPts val="0"/>
              </a:spcAft>
              <a:buSzPts val="1600"/>
              <a:buChar char="●"/>
            </a:pPr>
            <a:r>
              <a:rPr lang="en" sz="1600"/>
              <a:t>Industry-leading educational and training conferences</a:t>
            </a:r>
            <a:endParaRPr sz="16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31"/>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OWASP top 10</a:t>
            </a:r>
            <a:endParaRPr/>
          </a:p>
        </p:txBody>
      </p:sp>
      <p:sp>
        <p:nvSpPr>
          <p:cNvPr id="240" name="Google Shape;240;p31"/>
          <p:cNvSpPr txBox="1"/>
          <p:nvPr>
            <p:ph idx="1" type="body"/>
          </p:nvPr>
        </p:nvSpPr>
        <p:spPr>
          <a:xfrm>
            <a:off x="1297500" y="1536025"/>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800"/>
              <a:t>The OWASP Top 10 represents the most critical security risks to web applications. Protecting against these risks requires a combination of secure coding practices, robust security controls, and ongoing vigilance. </a:t>
            </a:r>
            <a:endParaRPr sz="18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1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Why?</a:t>
            </a:r>
            <a:endParaRPr/>
          </a:p>
        </p:txBody>
      </p:sp>
      <p:sp>
        <p:nvSpPr>
          <p:cNvPr id="140" name="Google Shape;140;p14"/>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1 in 10 small businesses suffers a cyberattack each year.</a:t>
            </a:r>
            <a:endParaRPr sz="1800"/>
          </a:p>
          <a:p>
            <a:pPr indent="-342900" lvl="0" marL="457200" rtl="0" algn="l">
              <a:spcBef>
                <a:spcPts val="0"/>
              </a:spcBef>
              <a:spcAft>
                <a:spcPts val="0"/>
              </a:spcAft>
              <a:buSzPts val="1800"/>
              <a:buChar char="●"/>
            </a:pPr>
            <a:r>
              <a:rPr lang="en" sz="1800"/>
              <a:t>60% of small businesses go out of business after being victims of a cyber attack.</a:t>
            </a:r>
            <a:endParaRPr sz="1800"/>
          </a:p>
          <a:p>
            <a:pPr indent="-342900" lvl="0" marL="457200" rtl="0" algn="l">
              <a:spcBef>
                <a:spcPts val="0"/>
              </a:spcBef>
              <a:spcAft>
                <a:spcPts val="0"/>
              </a:spcAft>
              <a:buSzPts val="1800"/>
              <a:buChar char="●"/>
            </a:pPr>
            <a:r>
              <a:rPr lang="en" sz="1800"/>
              <a:t>The USA had 759% more victims of cyber crime in 2021 than the next-highest country, Canada.</a:t>
            </a:r>
            <a:endParaRPr sz="1800"/>
          </a:p>
          <a:p>
            <a:pPr indent="-342900" lvl="0" marL="457200" rtl="0" algn="l">
              <a:spcBef>
                <a:spcPts val="0"/>
              </a:spcBef>
              <a:spcAft>
                <a:spcPts val="0"/>
              </a:spcAft>
              <a:buSzPts val="1800"/>
              <a:buChar char="●"/>
            </a:pPr>
            <a:r>
              <a:rPr lang="en" sz="1800"/>
              <a:t>98% of web applications are vulnerable to attacks that can result in malware, redirection to malicious websites and more.</a:t>
            </a:r>
            <a:endParaRPr sz="1800"/>
          </a:p>
          <a:p>
            <a:pPr indent="-342900" lvl="0" marL="457200" rtl="0" algn="l">
              <a:spcBef>
                <a:spcPts val="0"/>
              </a:spcBef>
              <a:spcAft>
                <a:spcPts val="0"/>
              </a:spcAft>
              <a:buSzPts val="1800"/>
              <a:buChar char="●"/>
            </a:pPr>
            <a:r>
              <a:rPr lang="en" sz="1800"/>
              <a:t>72% of vulnerabilities were due to flaws in web application coding</a:t>
            </a:r>
            <a:endParaRPr sz="18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32"/>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Owasp top 10</a:t>
            </a:r>
            <a:endParaRPr/>
          </a:p>
        </p:txBody>
      </p:sp>
      <p:sp>
        <p:nvSpPr>
          <p:cNvPr id="246" name="Google Shape;246;p32"/>
          <p:cNvSpPr txBox="1"/>
          <p:nvPr>
            <p:ph idx="1" type="body"/>
          </p:nvPr>
        </p:nvSpPr>
        <p:spPr>
          <a:xfrm>
            <a:off x="1297500" y="1529725"/>
            <a:ext cx="7038900" cy="29112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SzPts val="1700"/>
              <a:buAutoNum type="arabicPeriod"/>
            </a:pPr>
            <a:r>
              <a:rPr lang="en" sz="1700"/>
              <a:t>Broken Access Control </a:t>
            </a:r>
            <a:endParaRPr sz="1700"/>
          </a:p>
          <a:p>
            <a:pPr indent="-336550" lvl="0" marL="457200" rtl="0" algn="l">
              <a:spcBef>
                <a:spcPts val="0"/>
              </a:spcBef>
              <a:spcAft>
                <a:spcPts val="0"/>
              </a:spcAft>
              <a:buSzPts val="1700"/>
              <a:buAutoNum type="arabicPeriod"/>
            </a:pPr>
            <a:r>
              <a:rPr lang="en" sz="1700"/>
              <a:t>Cryptographic Failures (Sensitive Data Exposure)</a:t>
            </a:r>
            <a:endParaRPr sz="1700"/>
          </a:p>
          <a:p>
            <a:pPr indent="-336550" lvl="0" marL="457200" rtl="0" algn="l">
              <a:spcBef>
                <a:spcPts val="0"/>
              </a:spcBef>
              <a:spcAft>
                <a:spcPts val="0"/>
              </a:spcAft>
              <a:buSzPts val="1700"/>
              <a:buAutoNum type="arabicPeriod"/>
            </a:pPr>
            <a:r>
              <a:rPr lang="en" sz="1700"/>
              <a:t>Injection and Cross-site Scripting</a:t>
            </a:r>
            <a:endParaRPr sz="1700"/>
          </a:p>
          <a:p>
            <a:pPr indent="-336550" lvl="0" marL="457200" rtl="0" algn="l">
              <a:spcBef>
                <a:spcPts val="0"/>
              </a:spcBef>
              <a:spcAft>
                <a:spcPts val="0"/>
              </a:spcAft>
              <a:buSzPts val="1700"/>
              <a:buAutoNum type="arabicPeriod"/>
            </a:pPr>
            <a:r>
              <a:rPr lang="en" sz="1700"/>
              <a:t>Insecure Design </a:t>
            </a:r>
            <a:endParaRPr sz="1700"/>
          </a:p>
          <a:p>
            <a:pPr indent="-336550" lvl="0" marL="457200" rtl="0" algn="l">
              <a:spcBef>
                <a:spcPts val="0"/>
              </a:spcBef>
              <a:spcAft>
                <a:spcPts val="0"/>
              </a:spcAft>
              <a:buSzPts val="1700"/>
              <a:buAutoNum type="arabicPeriod"/>
            </a:pPr>
            <a:r>
              <a:rPr lang="en" sz="1700"/>
              <a:t>Security Misconfiguration </a:t>
            </a:r>
            <a:endParaRPr sz="1700"/>
          </a:p>
          <a:p>
            <a:pPr indent="-336550" lvl="0" marL="457200" rtl="0" algn="l">
              <a:spcBef>
                <a:spcPts val="0"/>
              </a:spcBef>
              <a:spcAft>
                <a:spcPts val="0"/>
              </a:spcAft>
              <a:buSzPts val="1700"/>
              <a:buAutoNum type="arabicPeriod"/>
            </a:pPr>
            <a:r>
              <a:rPr lang="en" sz="1700"/>
              <a:t>Vulnerable and Outdated Components </a:t>
            </a:r>
            <a:endParaRPr sz="1700"/>
          </a:p>
          <a:p>
            <a:pPr indent="-336550" lvl="0" marL="457200" rtl="0" algn="l">
              <a:spcBef>
                <a:spcPts val="0"/>
              </a:spcBef>
              <a:spcAft>
                <a:spcPts val="0"/>
              </a:spcAft>
              <a:buSzPts val="1700"/>
              <a:buAutoNum type="arabicPeriod"/>
            </a:pPr>
            <a:r>
              <a:rPr lang="en" sz="1700"/>
              <a:t>Identification and Authentication Failures </a:t>
            </a:r>
            <a:endParaRPr sz="1700"/>
          </a:p>
          <a:p>
            <a:pPr indent="-336550" lvl="0" marL="457200" rtl="0" algn="l">
              <a:spcBef>
                <a:spcPts val="0"/>
              </a:spcBef>
              <a:spcAft>
                <a:spcPts val="0"/>
              </a:spcAft>
              <a:buSzPts val="1700"/>
              <a:buAutoNum type="arabicPeriod"/>
            </a:pPr>
            <a:r>
              <a:rPr lang="en" sz="1700"/>
              <a:t>Software and Data Integrity Failures </a:t>
            </a:r>
            <a:endParaRPr sz="1700"/>
          </a:p>
          <a:p>
            <a:pPr indent="-336550" lvl="0" marL="457200" rtl="0" algn="l">
              <a:spcBef>
                <a:spcPts val="0"/>
              </a:spcBef>
              <a:spcAft>
                <a:spcPts val="0"/>
              </a:spcAft>
              <a:buSzPts val="1700"/>
              <a:buAutoNum type="arabicPeriod"/>
            </a:pPr>
            <a:r>
              <a:rPr lang="en" sz="1700"/>
              <a:t>Security Logging and Monitoring Failures</a:t>
            </a:r>
            <a:endParaRPr sz="1700"/>
          </a:p>
          <a:p>
            <a:pPr indent="-336550" lvl="0" marL="457200" rtl="0" algn="l">
              <a:spcBef>
                <a:spcPts val="0"/>
              </a:spcBef>
              <a:spcAft>
                <a:spcPts val="0"/>
              </a:spcAft>
              <a:buSzPts val="1700"/>
              <a:buAutoNum type="arabicPeriod"/>
            </a:pPr>
            <a:r>
              <a:rPr lang="en" sz="1700"/>
              <a:t>Server-Side Request Forgery</a:t>
            </a:r>
            <a:endParaRPr sz="17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1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Story</a:t>
            </a:r>
            <a:endParaRPr/>
          </a:p>
        </p:txBody>
      </p:sp>
      <p:sp>
        <p:nvSpPr>
          <p:cNvPr id="146" name="Google Shape;146;p15"/>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600"/>
              <a:t>Competitor to Galileo Processing</a:t>
            </a:r>
            <a:endParaRPr sz="1600"/>
          </a:p>
          <a:p>
            <a:pPr indent="-330200" lvl="0" marL="457200" rtl="0" algn="l">
              <a:spcBef>
                <a:spcPts val="1200"/>
              </a:spcBef>
              <a:spcAft>
                <a:spcPts val="0"/>
              </a:spcAft>
              <a:buSzPts val="1600"/>
              <a:buChar char="●"/>
            </a:pPr>
            <a:r>
              <a:rPr lang="en" sz="1600"/>
              <a:t>Phishing email</a:t>
            </a:r>
            <a:endParaRPr sz="1600"/>
          </a:p>
          <a:p>
            <a:pPr indent="-330200" lvl="0" marL="457200" rtl="0" algn="l">
              <a:spcBef>
                <a:spcPts val="0"/>
              </a:spcBef>
              <a:spcAft>
                <a:spcPts val="0"/>
              </a:spcAft>
              <a:buSzPts val="1600"/>
              <a:buChar char="●"/>
            </a:pPr>
            <a:r>
              <a:rPr lang="en" sz="1600"/>
              <a:t>Access to the DB</a:t>
            </a:r>
            <a:endParaRPr sz="1600"/>
          </a:p>
          <a:p>
            <a:pPr indent="-330200" lvl="0" marL="457200" rtl="0" algn="l">
              <a:spcBef>
                <a:spcPts val="0"/>
              </a:spcBef>
              <a:spcAft>
                <a:spcPts val="0"/>
              </a:spcAft>
              <a:buSzPts val="1600"/>
              <a:buChar char="●"/>
            </a:pPr>
            <a:r>
              <a:rPr lang="en" sz="1600"/>
              <a:t>Cloned thousands of CC #s</a:t>
            </a:r>
            <a:endParaRPr sz="1900"/>
          </a:p>
          <a:p>
            <a:pPr indent="-330200" lvl="0" marL="457200" rtl="0" algn="l">
              <a:spcBef>
                <a:spcPts val="0"/>
              </a:spcBef>
              <a:spcAft>
                <a:spcPts val="0"/>
              </a:spcAft>
              <a:buSzPts val="1600"/>
              <a:buChar char="●"/>
            </a:pPr>
            <a:r>
              <a:rPr lang="en" sz="1600"/>
              <a:t>Removed millions of dollars from ATMs</a:t>
            </a:r>
            <a:endParaRPr sz="1600"/>
          </a:p>
          <a:p>
            <a:pPr indent="-330200" lvl="0" marL="457200" rtl="0" algn="l">
              <a:spcBef>
                <a:spcPts val="0"/>
              </a:spcBef>
              <a:spcAft>
                <a:spcPts val="0"/>
              </a:spcAft>
              <a:buSzPts val="1600"/>
              <a:buChar char="●"/>
            </a:pPr>
            <a:r>
              <a:rPr lang="en" sz="1600"/>
              <a:t>No recovery</a:t>
            </a:r>
            <a:endParaRPr sz="16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1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1200"/>
              </a:spcAft>
              <a:buNone/>
            </a:pPr>
            <a:r>
              <a:rPr lang="en" sz="1300">
                <a:latin typeface="Lato"/>
                <a:ea typeface="Lato"/>
                <a:cs typeface="Lato"/>
                <a:sym typeface="Lato"/>
              </a:rPr>
              <a:t>Heartland Payment Systems</a:t>
            </a:r>
            <a:endParaRPr/>
          </a:p>
        </p:txBody>
      </p:sp>
      <p:sp>
        <p:nvSpPr>
          <p:cNvPr id="152" name="Google Shape;152;p16"/>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600"/>
              <a:t>Heartland Payment Systems, which processed payment card transactions for 175,000 merchants, was breached via SQL injection. Both Visa and Mastercard notified the company, and it was subsequently banned from processing payments of major credit card providers for 14 months following the discovery. They also paid out approximately $145 million in compensation.</a:t>
            </a:r>
            <a:endParaRPr sz="16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17"/>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Main Concepts</a:t>
            </a:r>
            <a:endParaRPr/>
          </a:p>
        </p:txBody>
      </p:sp>
      <p:sp>
        <p:nvSpPr>
          <p:cNvPr id="158" name="Google Shape;158;p17"/>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349250" lvl="0" marL="457200" rtl="0" algn="l">
              <a:spcBef>
                <a:spcPts val="0"/>
              </a:spcBef>
              <a:spcAft>
                <a:spcPts val="0"/>
              </a:spcAft>
              <a:buSzPts val="1900"/>
              <a:buChar char="●"/>
            </a:pPr>
            <a:r>
              <a:rPr b="1" lang="en" sz="1900"/>
              <a:t>Vulnerability</a:t>
            </a:r>
            <a:endParaRPr b="1" sz="1900"/>
          </a:p>
          <a:p>
            <a:pPr indent="-349250" lvl="0" marL="457200" rtl="0" algn="l">
              <a:spcBef>
                <a:spcPts val="0"/>
              </a:spcBef>
              <a:spcAft>
                <a:spcPts val="0"/>
              </a:spcAft>
              <a:buSzPts val="1900"/>
              <a:buChar char="●"/>
            </a:pPr>
            <a:r>
              <a:rPr b="1" lang="en" sz="1900"/>
              <a:t>Attack Vectors</a:t>
            </a:r>
            <a:endParaRPr b="1" sz="1900"/>
          </a:p>
          <a:p>
            <a:pPr indent="-349250" lvl="0" marL="457200" rtl="0" algn="l">
              <a:spcBef>
                <a:spcPts val="0"/>
              </a:spcBef>
              <a:spcAft>
                <a:spcPts val="0"/>
              </a:spcAft>
              <a:buSzPts val="1900"/>
              <a:buChar char="●"/>
            </a:pPr>
            <a:r>
              <a:rPr b="1" lang="en" sz="1900"/>
              <a:t>Exploit or Attack</a:t>
            </a:r>
            <a:endParaRPr b="1" sz="1900"/>
          </a:p>
          <a:p>
            <a:pPr indent="-349250" lvl="0" marL="457200" rtl="0" algn="l">
              <a:spcBef>
                <a:spcPts val="0"/>
              </a:spcBef>
              <a:spcAft>
                <a:spcPts val="0"/>
              </a:spcAft>
              <a:buSzPts val="1900"/>
              <a:buChar char="●"/>
            </a:pPr>
            <a:r>
              <a:rPr b="1" lang="en" sz="1900"/>
              <a:t>Attack surface</a:t>
            </a:r>
            <a:endParaRPr b="1" sz="1900"/>
          </a:p>
          <a:p>
            <a:pPr indent="-349250" lvl="0" marL="457200" rtl="0" algn="l">
              <a:spcBef>
                <a:spcPts val="0"/>
              </a:spcBef>
              <a:spcAft>
                <a:spcPts val="0"/>
              </a:spcAft>
              <a:buSzPts val="1900"/>
              <a:buChar char="●"/>
            </a:pPr>
            <a:r>
              <a:rPr b="1" lang="en" sz="1900"/>
              <a:t>Firewalls and VPCs</a:t>
            </a:r>
            <a:endParaRPr b="1" sz="1900"/>
          </a:p>
          <a:p>
            <a:pPr indent="-349250" lvl="0" marL="457200" rtl="0" algn="l">
              <a:spcBef>
                <a:spcPts val="0"/>
              </a:spcBef>
              <a:spcAft>
                <a:spcPts val="0"/>
              </a:spcAft>
              <a:buSzPts val="1900"/>
              <a:buChar char="●"/>
            </a:pPr>
            <a:r>
              <a:rPr b="1" lang="en" sz="1900"/>
              <a:t>OWASP top 10</a:t>
            </a:r>
            <a:endParaRPr sz="19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18"/>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Vulnerability</a:t>
            </a:r>
            <a:endParaRPr/>
          </a:p>
        </p:txBody>
      </p:sp>
      <p:sp>
        <p:nvSpPr>
          <p:cNvPr id="164" name="Google Shape;164;p18"/>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a:t>Despite intentions to achieve complete correctness, virtually all hardware and software contains bugs where the system does not behave as expected. </a:t>
            </a:r>
            <a:r>
              <a:rPr b="1" lang="en"/>
              <a:t>If the bug could enable an attacker to compromise the confidentiality, integrity, or availability of system resources, it is called a vulnerability.</a:t>
            </a:r>
            <a:endParaRPr b="1"/>
          </a:p>
          <a:p>
            <a:pPr indent="0" lvl="0" marL="0" rtl="0" algn="l">
              <a:spcBef>
                <a:spcPts val="1200"/>
              </a:spcBef>
              <a:spcAft>
                <a:spcPts val="0"/>
              </a:spcAft>
              <a:buNone/>
            </a:pPr>
            <a:r>
              <a:rPr lang="en"/>
              <a:t>Examples:</a:t>
            </a:r>
            <a:endParaRPr/>
          </a:p>
          <a:p>
            <a:pPr indent="-311150" lvl="0" marL="457200" rtl="0" algn="l">
              <a:spcBef>
                <a:spcPts val="1200"/>
              </a:spcBef>
              <a:spcAft>
                <a:spcPts val="0"/>
              </a:spcAft>
              <a:buSzPts val="1300"/>
              <a:buChar char="●"/>
            </a:pPr>
            <a:r>
              <a:rPr lang="en"/>
              <a:t>Broken Input validation </a:t>
            </a:r>
            <a:endParaRPr/>
          </a:p>
          <a:p>
            <a:pPr indent="-311150" lvl="0" marL="457200" rtl="0" algn="l">
              <a:spcBef>
                <a:spcPts val="0"/>
              </a:spcBef>
              <a:spcAft>
                <a:spcPts val="0"/>
              </a:spcAft>
              <a:buSzPts val="1300"/>
              <a:buChar char="●"/>
            </a:pPr>
            <a:r>
              <a:rPr lang="en"/>
              <a:t>Bocken Access control </a:t>
            </a:r>
            <a:endParaRPr/>
          </a:p>
          <a:p>
            <a:pPr indent="-311150" lvl="0" marL="457200" rtl="0" algn="l">
              <a:spcBef>
                <a:spcPts val="0"/>
              </a:spcBef>
              <a:spcAft>
                <a:spcPts val="0"/>
              </a:spcAft>
              <a:buSzPts val="1300"/>
              <a:buChar char="●"/>
            </a:pPr>
            <a:r>
              <a:rPr lang="en"/>
              <a:t>Improper E</a:t>
            </a:r>
            <a:r>
              <a:rPr lang="en"/>
              <a:t>xception handling</a:t>
            </a:r>
            <a:endParaRPr/>
          </a:p>
          <a:p>
            <a:pPr indent="-311150" lvl="0" marL="457200" rtl="0" algn="l">
              <a:spcBef>
                <a:spcPts val="0"/>
              </a:spcBef>
              <a:spcAft>
                <a:spcPts val="0"/>
              </a:spcAft>
              <a:buSzPts val="1300"/>
              <a:buChar char="●"/>
            </a:pPr>
            <a:r>
              <a:rPr lang="en"/>
              <a:t>Misconfiguration</a:t>
            </a:r>
            <a:endParaRPr/>
          </a:p>
          <a:p>
            <a:pPr indent="-311150" lvl="0" marL="457200" rtl="0" algn="l">
              <a:spcBef>
                <a:spcPts val="0"/>
              </a:spcBef>
              <a:spcAft>
                <a:spcPts val="0"/>
              </a:spcAft>
              <a:buSzPts val="1300"/>
              <a:buChar char="●"/>
            </a:pPr>
            <a:r>
              <a:rPr lang="en"/>
              <a:t>A race condition—when timing or other external factors change the outcome and lead to inconsistent or unpredictable results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19"/>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Exploit</a:t>
            </a:r>
            <a:endParaRPr/>
          </a:p>
        </p:txBody>
      </p:sp>
      <p:sp>
        <p:nvSpPr>
          <p:cNvPr id="170" name="Google Shape;170;p19"/>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1200"/>
              </a:spcBef>
              <a:spcAft>
                <a:spcPts val="0"/>
              </a:spcAft>
              <a:buNone/>
            </a:pPr>
            <a:r>
              <a:rPr lang="en"/>
              <a:t>An exploit is a tool or technique used to take advantage of a flaw in a system for personal gain. It can be software, data, or a series of commands that leverage a bug or vulnerability in software, hardware, or other electronic systems, typically computerized.</a:t>
            </a:r>
            <a:endParaRPr/>
          </a:p>
          <a:p>
            <a:pPr indent="0" lvl="0" marL="0" rtl="0" algn="l">
              <a:spcBef>
                <a:spcPts val="1200"/>
              </a:spcBef>
              <a:spcAft>
                <a:spcPts val="0"/>
              </a:spcAft>
              <a:buNone/>
            </a:pPr>
            <a:r>
              <a:rPr lang="en"/>
              <a:t>Examples:</a:t>
            </a:r>
            <a:endParaRPr/>
          </a:p>
          <a:p>
            <a:pPr indent="-311150" lvl="0" marL="457200" rtl="0" algn="l">
              <a:spcBef>
                <a:spcPts val="1200"/>
              </a:spcBef>
              <a:spcAft>
                <a:spcPts val="0"/>
              </a:spcAft>
              <a:buSzPts val="1300"/>
              <a:buChar char="●"/>
            </a:pPr>
            <a:r>
              <a:rPr lang="en"/>
              <a:t>SQL Injection</a:t>
            </a:r>
            <a:endParaRPr/>
          </a:p>
          <a:p>
            <a:pPr indent="-311150" lvl="0" marL="457200" rtl="0" algn="l">
              <a:spcBef>
                <a:spcPts val="0"/>
              </a:spcBef>
              <a:spcAft>
                <a:spcPts val="0"/>
              </a:spcAft>
              <a:buSzPts val="1300"/>
              <a:buChar char="●"/>
            </a:pPr>
            <a:r>
              <a:rPr lang="en"/>
              <a:t>Denial of Service (DoS)</a:t>
            </a:r>
            <a:endParaRPr/>
          </a:p>
          <a:p>
            <a:pPr indent="-311150" lvl="0" marL="457200" rtl="0" algn="l">
              <a:spcBef>
                <a:spcPts val="0"/>
              </a:spcBef>
              <a:spcAft>
                <a:spcPts val="0"/>
              </a:spcAft>
              <a:buSzPts val="1300"/>
              <a:buChar char="●"/>
            </a:pPr>
            <a:r>
              <a:rPr lang="en"/>
              <a:t>Cross-Site Scripting</a:t>
            </a:r>
            <a:endParaRPr/>
          </a:p>
          <a:p>
            <a:pPr indent="-311150" lvl="0" marL="457200" rtl="0" algn="l">
              <a:spcBef>
                <a:spcPts val="0"/>
              </a:spcBef>
              <a:spcAft>
                <a:spcPts val="0"/>
              </a:spcAft>
              <a:buSzPts val="1300"/>
              <a:buChar char="●"/>
            </a:pPr>
            <a:r>
              <a:rPr lang="en"/>
              <a:t>Privilege Escalation</a:t>
            </a:r>
            <a:endParaRPr/>
          </a:p>
          <a:p>
            <a:pPr indent="-311150" lvl="0" marL="457200" rtl="0" algn="l">
              <a:spcBef>
                <a:spcPts val="0"/>
              </a:spcBef>
              <a:spcAft>
                <a:spcPts val="0"/>
              </a:spcAft>
              <a:buSzPts val="1300"/>
              <a:buChar char="●"/>
            </a:pPr>
            <a:r>
              <a:rPr lang="en"/>
              <a:t>Man-in-the-Middle</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20"/>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a:t>
            </a:r>
            <a:r>
              <a:rPr lang="en"/>
              <a:t>ttack vectors</a:t>
            </a:r>
            <a:endParaRPr/>
          </a:p>
        </p:txBody>
      </p:sp>
      <p:sp>
        <p:nvSpPr>
          <p:cNvPr id="176" name="Google Shape;176;p20"/>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fontScale="92500"/>
          </a:bodyPr>
          <a:lstStyle/>
          <a:p>
            <a:pPr indent="0" lvl="0" marL="0" rtl="0" algn="l">
              <a:spcBef>
                <a:spcPts val="0"/>
              </a:spcBef>
              <a:spcAft>
                <a:spcPts val="0"/>
              </a:spcAft>
              <a:buNone/>
            </a:pPr>
            <a:r>
              <a:rPr lang="en"/>
              <a:t>A</a:t>
            </a:r>
            <a:r>
              <a:rPr lang="en"/>
              <a:t> method or path that hackers use to gain unauthorized access to a computer, network, or system to exploit vulnerabilities. An exploit is a sequence of commands that target a specific vulnerability in a system or application to gain access. </a:t>
            </a:r>
            <a:endParaRPr/>
          </a:p>
          <a:p>
            <a:pPr indent="0" lvl="0" marL="0" rtl="0" algn="l">
              <a:spcBef>
                <a:spcPts val="1200"/>
              </a:spcBef>
              <a:spcAft>
                <a:spcPts val="0"/>
              </a:spcAft>
              <a:buNone/>
            </a:pPr>
            <a:r>
              <a:rPr lang="en"/>
              <a:t>Examples</a:t>
            </a:r>
            <a:endParaRPr/>
          </a:p>
          <a:p>
            <a:pPr indent="-304958" lvl="0" marL="457200" rtl="0" algn="l">
              <a:spcBef>
                <a:spcPts val="1200"/>
              </a:spcBef>
              <a:spcAft>
                <a:spcPts val="0"/>
              </a:spcAft>
              <a:buSzPct val="100000"/>
              <a:buChar char="●"/>
            </a:pPr>
            <a:r>
              <a:rPr lang="en"/>
              <a:t>Phishing Emails: Deceptive emails designed to trick users into providing sensitive information or downloading malware.</a:t>
            </a:r>
            <a:endParaRPr/>
          </a:p>
          <a:p>
            <a:pPr indent="-304958" lvl="0" marL="457200" rtl="0" algn="l">
              <a:spcBef>
                <a:spcPts val="0"/>
              </a:spcBef>
              <a:spcAft>
                <a:spcPts val="0"/>
              </a:spcAft>
              <a:buSzPct val="100000"/>
              <a:buChar char="●"/>
            </a:pPr>
            <a:r>
              <a:rPr lang="en"/>
              <a:t>Unpatched Software: Vulnerabilities in outdated software that can be exploited by attackers.</a:t>
            </a:r>
            <a:endParaRPr/>
          </a:p>
          <a:p>
            <a:pPr indent="-304958" lvl="0" marL="457200" rtl="0" algn="l">
              <a:spcBef>
                <a:spcPts val="0"/>
              </a:spcBef>
              <a:spcAft>
                <a:spcPts val="0"/>
              </a:spcAft>
              <a:buSzPct val="100000"/>
              <a:buChar char="●"/>
            </a:pPr>
            <a:r>
              <a:rPr lang="en"/>
              <a:t>Weak Passwords: Easily guessable or default passwords that attackers can use to gain access.</a:t>
            </a:r>
            <a:endParaRPr/>
          </a:p>
          <a:p>
            <a:pPr indent="-304958" lvl="0" marL="457200" rtl="0" algn="l">
              <a:spcBef>
                <a:spcPts val="0"/>
              </a:spcBef>
              <a:spcAft>
                <a:spcPts val="0"/>
              </a:spcAft>
              <a:buSzPct val="100000"/>
              <a:buChar char="●"/>
            </a:pPr>
            <a:r>
              <a:rPr lang="en"/>
              <a:t>Misconfigured Security Settings: Inadequate security configurations that expose the system to attacks.</a:t>
            </a:r>
            <a:endParaRPr/>
          </a:p>
          <a:p>
            <a:pPr indent="-304958" lvl="0" marL="457200" rtl="0" algn="l">
              <a:spcBef>
                <a:spcPts val="0"/>
              </a:spcBef>
              <a:spcAft>
                <a:spcPts val="0"/>
              </a:spcAft>
              <a:buSzPct val="100000"/>
              <a:buChar char="●"/>
            </a:pPr>
            <a:r>
              <a:rPr lang="en"/>
              <a:t>Publicly Exposed APIs: APIs that are not properly secured, allowing unauthorized access.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21"/>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Attack surface</a:t>
            </a:r>
            <a:endParaRPr/>
          </a:p>
        </p:txBody>
      </p:sp>
      <p:sp>
        <p:nvSpPr>
          <p:cNvPr id="182" name="Google Shape;182;p21"/>
          <p:cNvSpPr txBox="1"/>
          <p:nvPr>
            <p:ph idx="1" type="body"/>
          </p:nvPr>
        </p:nvSpPr>
        <p:spPr>
          <a:xfrm>
            <a:off x="1297500" y="1116150"/>
            <a:ext cx="7038900" cy="29112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SzPts val="1018"/>
              <a:buNone/>
            </a:pPr>
            <a:r>
              <a:rPr lang="en" sz="1302"/>
              <a:t>T</a:t>
            </a:r>
            <a:r>
              <a:rPr lang="en" sz="1302"/>
              <a:t>he total number of points (</a:t>
            </a:r>
            <a:r>
              <a:rPr i="1" lang="en" sz="1302"/>
              <a:t>a</a:t>
            </a:r>
            <a:r>
              <a:rPr i="1" lang="en" sz="1302"/>
              <a:t>ttack vectors</a:t>
            </a:r>
            <a:r>
              <a:rPr lang="en" sz="1302"/>
              <a:t>) where an unauthorized user can try to enter or extract data from an environment. It encompasses all the potential vulnerabilities that could be exploited by an attacker to gain unauthorized access, disrupt operations, or steal data.</a:t>
            </a:r>
            <a:endParaRPr sz="1302"/>
          </a:p>
          <a:p>
            <a:pPr indent="0" lvl="0" marL="0" rtl="0" algn="l">
              <a:lnSpc>
                <a:spcPct val="95000"/>
              </a:lnSpc>
              <a:spcBef>
                <a:spcPts val="1200"/>
              </a:spcBef>
              <a:spcAft>
                <a:spcPts val="0"/>
              </a:spcAft>
              <a:buSzPts val="1018"/>
              <a:buNone/>
            </a:pPr>
            <a:r>
              <a:rPr lang="en" sz="1302"/>
              <a:t>Examples:</a:t>
            </a:r>
            <a:endParaRPr sz="1302"/>
          </a:p>
          <a:p>
            <a:pPr indent="-311308" lvl="0" marL="457200" rtl="0" algn="l">
              <a:lnSpc>
                <a:spcPct val="95000"/>
              </a:lnSpc>
              <a:spcBef>
                <a:spcPts val="1200"/>
              </a:spcBef>
              <a:spcAft>
                <a:spcPts val="0"/>
              </a:spcAft>
              <a:buSzPts val="1303"/>
              <a:buChar char="●"/>
            </a:pPr>
            <a:r>
              <a:rPr lang="en" sz="1302"/>
              <a:t>Web Applications: Includes web forms, URLs, and APIs that might be exposed to external users.</a:t>
            </a:r>
            <a:endParaRPr sz="1302"/>
          </a:p>
          <a:p>
            <a:pPr indent="-311308" lvl="0" marL="457200" rtl="0" algn="l">
              <a:lnSpc>
                <a:spcPct val="95000"/>
              </a:lnSpc>
              <a:spcBef>
                <a:spcPts val="0"/>
              </a:spcBef>
              <a:spcAft>
                <a:spcPts val="0"/>
              </a:spcAft>
              <a:buSzPts val="1303"/>
              <a:buChar char="●"/>
            </a:pPr>
            <a:r>
              <a:rPr lang="en" sz="1302"/>
              <a:t>Network Services: Open ports, running services, and communication protocols that can be accessed over a network.</a:t>
            </a:r>
            <a:endParaRPr sz="1302"/>
          </a:p>
          <a:p>
            <a:pPr indent="-311308" lvl="0" marL="457200" rtl="0" algn="l">
              <a:lnSpc>
                <a:spcPct val="95000"/>
              </a:lnSpc>
              <a:spcBef>
                <a:spcPts val="0"/>
              </a:spcBef>
              <a:spcAft>
                <a:spcPts val="0"/>
              </a:spcAft>
              <a:buSzPts val="1303"/>
              <a:buChar char="●"/>
            </a:pPr>
            <a:r>
              <a:rPr lang="en" sz="1302"/>
              <a:t>Endpoints: Devices such as computers, smartphones, and IoT devices connected to the network.</a:t>
            </a:r>
            <a:endParaRPr sz="1302"/>
          </a:p>
          <a:p>
            <a:pPr indent="-311308" lvl="0" marL="457200" rtl="0" algn="l">
              <a:lnSpc>
                <a:spcPct val="95000"/>
              </a:lnSpc>
              <a:spcBef>
                <a:spcPts val="0"/>
              </a:spcBef>
              <a:spcAft>
                <a:spcPts val="0"/>
              </a:spcAft>
              <a:buSzPts val="1303"/>
              <a:buChar char="●"/>
            </a:pPr>
            <a:r>
              <a:rPr lang="en" sz="1302"/>
              <a:t>Remote Access Points: VPNs, remote desktops, and other tools that allow remote connectivity.</a:t>
            </a:r>
            <a:endParaRPr sz="1302"/>
          </a:p>
          <a:p>
            <a:pPr indent="-311308" lvl="0" marL="457200" rtl="0" algn="l">
              <a:lnSpc>
                <a:spcPct val="95000"/>
              </a:lnSpc>
              <a:spcBef>
                <a:spcPts val="0"/>
              </a:spcBef>
              <a:spcAft>
                <a:spcPts val="0"/>
              </a:spcAft>
              <a:buSzPts val="1303"/>
              <a:buChar char="●"/>
            </a:pPr>
            <a:r>
              <a:rPr lang="en" sz="1302"/>
              <a:t>Cloud Services: Cloud-based storage, applications, and infrastructure that can be accessed via the internet.</a:t>
            </a:r>
            <a:endParaRPr sz="1302"/>
          </a:p>
          <a:p>
            <a:pPr indent="-311308" lvl="0" marL="457200" rtl="0" algn="l">
              <a:lnSpc>
                <a:spcPct val="95000"/>
              </a:lnSpc>
              <a:spcBef>
                <a:spcPts val="0"/>
              </a:spcBef>
              <a:spcAft>
                <a:spcPts val="0"/>
              </a:spcAft>
              <a:buSzPts val="1303"/>
              <a:buChar char="●"/>
            </a:pPr>
            <a:r>
              <a:rPr lang="en" sz="1302"/>
              <a:t>Software and Libraries: Third-party libraries, plugins, and dependencies that are integrated into applications.</a:t>
            </a:r>
            <a:endParaRPr sz="1302"/>
          </a:p>
        </p:txBody>
      </p:sp>
    </p:spTree>
  </p:cSld>
  <p:clrMapOvr>
    <a:masterClrMapping/>
  </p:clrMapOvr>
</p:sld>
</file>

<file path=ppt/theme/theme1.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